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86" r:id="rId2"/>
    <p:sldId id="387" r:id="rId3"/>
    <p:sldId id="388" r:id="rId4"/>
    <p:sldId id="389" r:id="rId5"/>
    <p:sldId id="390" r:id="rId6"/>
    <p:sldId id="391" r:id="rId7"/>
    <p:sldId id="392" r:id="rId8"/>
    <p:sldId id="393" r:id="rId9"/>
    <p:sldId id="39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327"/>
  </p:normalViewPr>
  <p:slideViewPr>
    <p:cSldViewPr snapToGrid="0">
      <p:cViewPr>
        <p:scale>
          <a:sx n="103" d="100"/>
          <a:sy n="103" d="100"/>
        </p:scale>
        <p:origin x="1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FAAF-0B9A-ACFF-1F62-2F4BE1483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647A7-8D0C-5AFB-2665-F16B6859B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A1AFF-9051-FF42-740F-204EF9569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91AC-4A44-3461-EC91-7D425CD0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24B36-069E-640F-5F99-37052529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9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D640-7486-FA2E-5A4B-C1710708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9D6FE-4DFD-04D0-3B0E-A96F3C908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2D61A-F621-B370-F2DB-BD9C502A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9BA4B-554A-FE93-E4D9-77C654EB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AA6B-44F8-048C-1F1E-2611E109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2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CF3450-F03C-8698-7E10-71D0B95DD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BE8A7-E544-B1D8-F9AF-D443B8419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0C2C-1D26-F3C9-AFAF-543BE706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24AF-37D6-9749-4B51-33D0A260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6C818-CC4C-CCB7-7A5C-EA5DA970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4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246D-32B4-0F05-2235-3A705083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6764-F6FA-0FA8-4618-8697B5DD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9DC90-9BC8-3BE1-693A-539C3F60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62F8D-3552-A64D-25D0-C48BD671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9A4E5-F613-C588-B603-23E2B8B7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1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477C-1F85-AE3D-4AF3-4255EF00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1E410-0B7E-171D-0751-41729C543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36A3B-4B8D-24BD-0CA8-E0AB7DEA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52E8-B623-A5FD-B2FF-A672F7261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01608-37F4-74D2-0B1D-9E303AF0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2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1F43-77CF-70A6-DDC9-9A563B37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B0CCF-AC9D-424A-FF23-2C27B5DF9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FC54B-2626-B720-F0C4-563D45D20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FCEC0-0D63-2644-9B8E-5C69F9BB9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5D9A0-8FEA-E10E-011E-D0ED2FC6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597C2-F3E0-B4F8-5EAA-17615099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83BA-60EA-D643-253A-FA16FE4F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F5FDA-9D03-DAD6-7BED-7B426990D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A8532-EEEA-6580-F016-0009C9022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F1871-BADB-A2C5-CE4E-750EC36D6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10D55-B97B-554F-15A5-B765643A4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6850D-F8E0-B8D0-F961-3803AD1F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B537E3-0EE9-FB64-A5EF-B8477D1B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AA801-514E-7347-55E1-AAEF963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0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0E5A-E529-E8EE-A57F-BBE0E8A7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2FE43-9B87-C873-B63B-DC12CFB3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1CAC0-E00B-F87F-07B0-469096004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AFCFB-B325-D418-0173-1658BDB7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6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8C1BE-ADA8-9C1F-5476-97BE97CE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95ADF-CCEF-AF2E-2335-EED024C5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4F05B-2CD9-135D-4C66-4AFF38CA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9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7896-1FA7-68DE-C385-98ECAA0C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C80D9-B6B5-713B-59D8-54DC11154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62984-CA7D-3293-22EA-12BE782F1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41DB7-934F-A241-C617-948ED4F3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562F7-C9DD-279C-57E5-0D770FF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8D72D-D92A-027F-1C2E-8949C3BF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3FF-E7B4-4742-846D-027C7163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D03CA-2222-F11D-F9B9-D3AD052C1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350DA-7494-8FE1-7E4F-EF04CCFBE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0FE9F-99A6-9AF7-B133-418A41FC0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B5094-A472-69F8-2E90-937F2EE4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544C9-75A4-E0DE-171F-76B57912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0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9C0DA-2707-516E-0AA5-EE767B4C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B1C9A-E09B-B502-499D-EA771175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A2D7B-1788-3147-B861-91F73EFB7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ACC69-AB52-3A4F-B068-6EA8C7ED6F7C}" type="datetimeFigureOut">
              <a:rPr lang="en-US" smtClean="0"/>
              <a:t>7/1/23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D76D2-9B75-74D4-5ACF-78D9B6415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25725-2916-67C2-0D96-0D93337D6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347B6-138C-B741-90B8-887AA00B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4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A3D16D-2156-F342-AAEB-A8F02F5DD363}"/>
              </a:ext>
            </a:extLst>
          </p:cNvPr>
          <p:cNvSpPr/>
          <p:nvPr/>
        </p:nvSpPr>
        <p:spPr>
          <a:xfrm>
            <a:off x="-992476" y="254058"/>
            <a:ext cx="1354693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真核细胞里的</a:t>
            </a:r>
            <a:r>
              <a:rPr lang="zh-CN" altLang="en-US" sz="60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CRISPR </a:t>
            </a:r>
            <a:r>
              <a:rPr lang="zh-CN" altLang="en-US" sz="60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系统</a:t>
            </a:r>
            <a:endParaRPr lang="en-US" sz="6000" b="1" dirty="0">
              <a:ln w="95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EITI TC MEDIUM" pitchFamily="2" charset="-128"/>
              <a:ea typeface="HEITI TC MEDIUM" pitchFamily="2" charset="-128"/>
              <a:cs typeface="Arial" panose="020B0604020202020204" pitchFamily="34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2147D26-5A5C-134A-B21D-A1820BFB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3" y="2568952"/>
            <a:ext cx="3716674" cy="24296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EF5728F-895E-FB20-F5FC-7EC07D539BCE}"/>
              </a:ext>
            </a:extLst>
          </p:cNvPr>
          <p:cNvGrpSpPr/>
          <p:nvPr/>
        </p:nvGrpSpPr>
        <p:grpSpPr>
          <a:xfrm>
            <a:off x="4596470" y="1480441"/>
            <a:ext cx="6376328" cy="5123501"/>
            <a:chOff x="4596470" y="1480441"/>
            <a:chExt cx="6376328" cy="51235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066B70-83A5-2580-4C10-1F5F9BA08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936"/>
            <a:stretch/>
          </p:blipFill>
          <p:spPr>
            <a:xfrm>
              <a:off x="5353191" y="1480441"/>
              <a:ext cx="5460695" cy="24640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C2E0F-B582-4FD0-DC43-337964563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470" y="4181802"/>
              <a:ext cx="3487069" cy="23915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843637-C10B-BF4D-24C4-E462F5F7D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3539" y="4102783"/>
              <a:ext cx="2889259" cy="232609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3DD1F1-D505-3E4A-BEAB-CADAB6058BDC}"/>
                </a:ext>
              </a:extLst>
            </p:cNvPr>
            <p:cNvSpPr/>
            <p:nvPr/>
          </p:nvSpPr>
          <p:spPr>
            <a:xfrm>
              <a:off x="7434470" y="6062870"/>
              <a:ext cx="894521" cy="541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441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0E01FD-75B8-F233-05D0-F6E258B2A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28"/>
          <a:stretch/>
        </p:blipFill>
        <p:spPr>
          <a:xfrm>
            <a:off x="898954" y="1561853"/>
            <a:ext cx="4637870" cy="2753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B6D6E0-9B64-AA95-DC01-8B3EF740AAD8}"/>
              </a:ext>
            </a:extLst>
          </p:cNvPr>
          <p:cNvSpPr txBox="1"/>
          <p:nvPr/>
        </p:nvSpPr>
        <p:spPr>
          <a:xfrm>
            <a:off x="602391" y="4805400"/>
            <a:ext cx="108131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Fanzor </a:t>
            </a:r>
            <a:r>
              <a:rPr lang="zh-CN" altLang="en-US" dirty="0"/>
              <a:t>是由真核细胞中转座子编码的一种类 </a:t>
            </a:r>
            <a:r>
              <a:rPr lang="en-US" dirty="0" err="1"/>
              <a:t>TnpB</a:t>
            </a:r>
            <a:r>
              <a:rPr lang="en-US" dirty="0"/>
              <a:t> </a:t>
            </a:r>
            <a:r>
              <a:rPr lang="zh-CN" altLang="en-US" dirty="0"/>
              <a:t>蛋白，最初被认为可能通过其甲基转移酶活性来调控转座子。最近，</a:t>
            </a:r>
            <a:r>
              <a:rPr lang="en-US" dirty="0" err="1"/>
              <a:t>TnpB</a:t>
            </a:r>
            <a:r>
              <a:rPr lang="en-US" dirty="0"/>
              <a:t> </a:t>
            </a:r>
            <a:r>
              <a:rPr lang="zh-CN" altLang="en-US" dirty="0"/>
              <a:t>被报道是一种新型 </a:t>
            </a:r>
            <a:r>
              <a:rPr lang="en-US" dirty="0"/>
              <a:t>RNA </a:t>
            </a:r>
            <a:r>
              <a:rPr lang="zh-CN" altLang="en-US" dirty="0"/>
              <a:t>引导的核酸内切酶系统</a:t>
            </a:r>
            <a:r>
              <a:rPr lang="en-US" altLang="zh-CN" dirty="0"/>
              <a:t>(</a:t>
            </a:r>
            <a:r>
              <a:rPr lang="en-US" dirty="0"/>
              <a:t>OMEGA) </a:t>
            </a:r>
            <a:r>
              <a:rPr lang="zh-CN" altLang="en-US" dirty="0"/>
              <a:t>的一员，</a:t>
            </a:r>
            <a:r>
              <a:rPr lang="en-US" dirty="0"/>
              <a:t>OMEGA </a:t>
            </a:r>
            <a:r>
              <a:rPr lang="zh-CN" altLang="en-US" dirty="0"/>
              <a:t>包含了 </a:t>
            </a:r>
            <a:r>
              <a:rPr lang="en-US" dirty="0"/>
              <a:t>RNA </a:t>
            </a:r>
            <a:r>
              <a:rPr lang="zh-CN" altLang="en-US" dirty="0"/>
              <a:t>引导的内切酶（</a:t>
            </a:r>
            <a:r>
              <a:rPr lang="en-US" dirty="0" err="1"/>
              <a:t>TnpB</a:t>
            </a:r>
            <a:r>
              <a:rPr lang="en-US" dirty="0"/>
              <a:t>, </a:t>
            </a:r>
            <a:r>
              <a:rPr lang="en-US" dirty="0" err="1"/>
              <a:t>IscB</a:t>
            </a:r>
            <a:r>
              <a:rPr lang="en-US" dirty="0"/>
              <a:t>, </a:t>
            </a:r>
            <a:r>
              <a:rPr lang="en-US" dirty="0" err="1"/>
              <a:t>IsrB</a:t>
            </a:r>
            <a:r>
              <a:rPr lang="en-US" dirty="0"/>
              <a:t>) </a:t>
            </a:r>
            <a:r>
              <a:rPr lang="zh-CN" altLang="en-US" dirty="0"/>
              <a:t>和转座子末端转录的非编码 </a:t>
            </a:r>
            <a:r>
              <a:rPr lang="en-US" dirty="0"/>
              <a:t>RNA (wRNA)。OMEGA </a:t>
            </a:r>
            <a:r>
              <a:rPr lang="zh-CN" altLang="en-US" dirty="0"/>
              <a:t>系统是 </a:t>
            </a:r>
            <a:r>
              <a:rPr lang="en-US" dirty="0"/>
              <a:t>CISRPR-Cas </a:t>
            </a:r>
            <a:r>
              <a:rPr lang="zh-CN" altLang="en-US" dirty="0"/>
              <a:t>系统的前身，</a:t>
            </a:r>
            <a:r>
              <a:rPr lang="en-US" dirty="0" err="1"/>
              <a:t>TnpB</a:t>
            </a:r>
            <a:r>
              <a:rPr lang="en-US" dirty="0"/>
              <a:t> </a:t>
            </a:r>
            <a:r>
              <a:rPr lang="zh-CN" altLang="en-US" dirty="0"/>
              <a:t>则进化成 </a:t>
            </a:r>
            <a:r>
              <a:rPr lang="en-US" dirty="0"/>
              <a:t>Cas12 </a:t>
            </a:r>
            <a:r>
              <a:rPr lang="zh-CN" altLang="en-US" dirty="0"/>
              <a:t>蛋白。考虑到 </a:t>
            </a:r>
            <a:r>
              <a:rPr lang="en-US" dirty="0"/>
              <a:t>Fanzor </a:t>
            </a:r>
            <a:r>
              <a:rPr lang="zh-CN" altLang="en-US" dirty="0"/>
              <a:t>和 </a:t>
            </a:r>
            <a:r>
              <a:rPr lang="en-US" dirty="0" err="1"/>
              <a:t>TnpB</a:t>
            </a:r>
            <a:r>
              <a:rPr lang="en-US" dirty="0"/>
              <a:t> </a:t>
            </a:r>
            <a:r>
              <a:rPr lang="zh-CN" altLang="en-US" dirty="0"/>
              <a:t>的相似性，</a:t>
            </a:r>
            <a:r>
              <a:rPr lang="en-US" dirty="0"/>
              <a:t>Fz (Fanzor </a:t>
            </a:r>
            <a:r>
              <a:rPr lang="zh-CN" altLang="en-US" dirty="0"/>
              <a:t>缩写）很有可能是一种真核细胞中的 </a:t>
            </a:r>
            <a:r>
              <a:rPr lang="en-US" dirty="0"/>
              <a:t>CRISPR-Cas/OMEGA </a:t>
            </a:r>
            <a:r>
              <a:rPr lang="zh-CN" altLang="en-US" dirty="0"/>
              <a:t>系统。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FBB90-5502-5A57-287C-C62E8632F69D}"/>
              </a:ext>
            </a:extLst>
          </p:cNvPr>
          <p:cNvSpPr txBox="1"/>
          <p:nvPr/>
        </p:nvSpPr>
        <p:spPr>
          <a:xfrm>
            <a:off x="3852219" y="496408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system-ui"/>
              </a:rPr>
              <a:t>不同类型 </a:t>
            </a:r>
            <a:r>
              <a:rPr lang="en-US" sz="2800" b="1" i="0" dirty="0">
                <a:effectLst/>
                <a:latin typeface="system-ui"/>
              </a:rPr>
              <a:t>Fanzor</a:t>
            </a:r>
            <a:r>
              <a:rPr lang="zh-CN" altLang="en-US" sz="2800" b="1" i="0" dirty="0">
                <a:effectLst/>
                <a:latin typeface="system-ui"/>
              </a:rPr>
              <a:t>系统的鉴定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95E59-695A-9739-0EEB-DAC4E236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75" y="1568031"/>
            <a:ext cx="5757734" cy="2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9FA95-D0F2-DC36-67B2-313D0F9F1C61}"/>
              </a:ext>
            </a:extLst>
          </p:cNvPr>
          <p:cNvSpPr txBox="1"/>
          <p:nvPr/>
        </p:nvSpPr>
        <p:spPr>
          <a:xfrm>
            <a:off x="3046971" y="278713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 err="1">
                <a:effectLst/>
                <a:latin typeface="mp-quote"/>
              </a:rPr>
              <a:t>Fz</a:t>
            </a:r>
            <a:r>
              <a:rPr lang="en-US" sz="3200" b="1" i="0" dirty="0">
                <a:effectLst/>
                <a:latin typeface="mp-quote"/>
              </a:rPr>
              <a:t>-RNA </a:t>
            </a:r>
            <a:r>
              <a:rPr lang="zh-CN" altLang="en-US" sz="3200" b="1" i="0" dirty="0">
                <a:effectLst/>
                <a:latin typeface="mp-quote"/>
              </a:rPr>
              <a:t>复合物可以定向切割 </a:t>
            </a:r>
            <a:r>
              <a:rPr lang="en-US" sz="3200" b="1" i="0" dirty="0">
                <a:effectLst/>
                <a:latin typeface="mp-quote"/>
              </a:rPr>
              <a:t>DNA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F174D-B363-4728-232C-CFFC726A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79" y="978131"/>
            <a:ext cx="7772400" cy="54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0BB8F-E54A-E80F-3BD9-0C3D2A1A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57" y="1385678"/>
            <a:ext cx="10062639" cy="4358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0378F-6C6D-2177-F00F-285C42FEDB9F}"/>
              </a:ext>
            </a:extLst>
          </p:cNvPr>
          <p:cNvSpPr txBox="1"/>
          <p:nvPr/>
        </p:nvSpPr>
        <p:spPr>
          <a:xfrm>
            <a:off x="3243769" y="590611"/>
            <a:ext cx="6746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ITI TC MEDIUM" pitchFamily="2" charset="-128"/>
                <a:ea typeface="HEITI TC MEDIUM" pitchFamily="2" charset="-128"/>
              </a:rPr>
              <a:t>不同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en-US" altLang="zh-CN" sz="2800" b="1" dirty="0">
                <a:latin typeface="HEITI TC MEDIUM" pitchFamily="2" charset="-128"/>
                <a:ea typeface="HEITI TC MEDIUM" pitchFamily="2" charset="-128"/>
              </a:rPr>
              <a:t>Fz </a:t>
            </a:r>
            <a:r>
              <a:rPr lang="zh-CN" altLang="en-US" sz="2800" b="1" dirty="0">
                <a:latin typeface="HEITI TC MEDIUM" pitchFamily="2" charset="-128"/>
                <a:ea typeface="HEITI TC MEDIUM" pitchFamily="2" charset="-128"/>
              </a:rPr>
              <a:t>同源蛋白有不同的切割模式</a:t>
            </a:r>
            <a:endParaRPr lang="en-US" sz="28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057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3C503-C287-68FA-C96C-B730EB2B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13" y="1295290"/>
            <a:ext cx="9994032" cy="514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BB3A14-3184-E94B-9805-86F30EC75615}"/>
              </a:ext>
            </a:extLst>
          </p:cNvPr>
          <p:cNvSpPr txBox="1"/>
          <p:nvPr/>
        </p:nvSpPr>
        <p:spPr>
          <a:xfrm>
            <a:off x="3493499" y="314781"/>
            <a:ext cx="674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ITI TC MEDIUM" pitchFamily="2" charset="-128"/>
                <a:ea typeface="HEITI TC MEDIUM" pitchFamily="2" charset="-128"/>
              </a:rPr>
              <a:t>Fz </a:t>
            </a:r>
            <a:r>
              <a:rPr lang="zh-CN" altLang="en-US" sz="3200" b="1" dirty="0">
                <a:latin typeface="HEITI TC MEDIUM" pitchFamily="2" charset="-128"/>
                <a:ea typeface="HEITI TC MEDIUM" pitchFamily="2" charset="-128"/>
              </a:rPr>
              <a:t>系统切割 </a:t>
            </a:r>
            <a:r>
              <a:rPr lang="en-US" altLang="zh-CN" sz="3200" b="1" dirty="0">
                <a:latin typeface="HEITI TC MEDIUM" pitchFamily="2" charset="-128"/>
                <a:ea typeface="HEITI TC MEDIUM" pitchFamily="2" charset="-128"/>
              </a:rPr>
              <a:t>DNA </a:t>
            </a:r>
            <a:r>
              <a:rPr lang="zh-CN" altLang="en-US" sz="3200" b="1" dirty="0">
                <a:latin typeface="HEITI TC MEDIUM" pitchFamily="2" charset="-128"/>
                <a:ea typeface="HEITI TC MEDIUM" pitchFamily="2" charset="-128"/>
              </a:rPr>
              <a:t>需要的条件</a:t>
            </a:r>
            <a:endParaRPr lang="en-US" sz="32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270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C252EB-3517-CC16-E813-911466A16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9" b="49142"/>
          <a:stretch/>
        </p:blipFill>
        <p:spPr>
          <a:xfrm>
            <a:off x="0" y="1732082"/>
            <a:ext cx="5802443" cy="3816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6B1805-17F6-26D1-F352-8D55BF9369A7}"/>
              </a:ext>
            </a:extLst>
          </p:cNvPr>
          <p:cNvSpPr txBox="1"/>
          <p:nvPr/>
        </p:nvSpPr>
        <p:spPr>
          <a:xfrm>
            <a:off x="3777703" y="549218"/>
            <a:ext cx="674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ITI TC MEDIUM" pitchFamily="2" charset="-128"/>
                <a:ea typeface="HEITI TC MEDIUM" pitchFamily="2" charset="-128"/>
              </a:rPr>
              <a:t>Fz </a:t>
            </a:r>
            <a:r>
              <a:rPr lang="zh-CN" altLang="en-US" sz="3200" b="1" dirty="0">
                <a:latin typeface="HEITI TC MEDIUM" pitchFamily="2" charset="-128"/>
                <a:ea typeface="HEITI TC MEDIUM" pitchFamily="2" charset="-128"/>
              </a:rPr>
              <a:t>系统切割人类基因组</a:t>
            </a:r>
            <a:endParaRPr lang="en-US" sz="3200" b="1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76FD9-A944-CD6C-4618-FC3646200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73" y="1891650"/>
            <a:ext cx="5802443" cy="38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C1A99-8E32-AA47-0908-A71133A6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4" y="1482811"/>
            <a:ext cx="6059610" cy="4978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F573D4-2BF0-4D67-3591-ADC25210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089" y="1482811"/>
            <a:ext cx="4855251" cy="5060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14E8D-561C-2BD3-1A80-BCCCA2BA3860}"/>
              </a:ext>
            </a:extLst>
          </p:cNvPr>
          <p:cNvSpPr txBox="1"/>
          <p:nvPr/>
        </p:nvSpPr>
        <p:spPr>
          <a:xfrm>
            <a:off x="2962352" y="396957"/>
            <a:ext cx="72283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latin typeface="HEITI TC MEDIUM" pitchFamily="2" charset="-128"/>
                <a:ea typeface="HEITI TC MEDIUM" pitchFamily="2" charset="-128"/>
              </a:rPr>
              <a:t>SpuFz1-RNA-target 三维</a:t>
            </a:r>
            <a:r>
              <a:rPr lang="zh-CN" altLang="en-US" sz="3200" b="1" i="0" dirty="0">
                <a:effectLst/>
                <a:latin typeface="HEITI TC MEDIUM" pitchFamily="2" charset="-128"/>
                <a:ea typeface="HEITI TC MEDIUM" pitchFamily="2" charset="-128"/>
              </a:rPr>
              <a:t>结构分析</a:t>
            </a:r>
            <a:endParaRPr lang="en-US" sz="3200" b="1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807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E04B1-EA68-EEAD-0388-27852308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56" y="1383270"/>
            <a:ext cx="8939258" cy="5074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E40595-121A-3A01-F470-526B6C177A02}"/>
              </a:ext>
            </a:extLst>
          </p:cNvPr>
          <p:cNvSpPr txBox="1"/>
          <p:nvPr/>
        </p:nvSpPr>
        <p:spPr>
          <a:xfrm>
            <a:off x="3472249" y="281735"/>
            <a:ext cx="5696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进一步改造</a:t>
            </a:r>
            <a:r>
              <a:rPr lang="zh-CN" altLang="en-US" sz="3200" b="1" dirty="0"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wRNA </a:t>
            </a:r>
            <a:r>
              <a:rPr lang="zh-CN" altLang="en-US" sz="3200" b="1" dirty="0">
                <a:latin typeface="HEITI TC MEDIUM" pitchFamily="2" charset="-128"/>
                <a:ea typeface="HEITI TC MEDIUM" pitchFamily="2" charset="-128"/>
                <a:cs typeface="Arial" panose="020B0604020202020204" pitchFamily="34" charset="0"/>
              </a:rPr>
              <a:t>的结构</a:t>
            </a:r>
            <a:endParaRPr lang="en-US" sz="3200" b="1" dirty="0">
              <a:latin typeface="HEITI TC MEDIUM" pitchFamily="2" charset="-128"/>
              <a:ea typeface="HEITI TC MEDIUM" pitchFamily="2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435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D7B3A8-1F23-9724-5932-8A3ECE6103E5}"/>
              </a:ext>
            </a:extLst>
          </p:cNvPr>
          <p:cNvSpPr txBox="1"/>
          <p:nvPr/>
        </p:nvSpPr>
        <p:spPr>
          <a:xfrm>
            <a:off x="948381" y="842472"/>
            <a:ext cx="10543402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 dirty="0">
                <a:effectLst/>
                <a:latin typeface="system-ui"/>
              </a:rPr>
              <a:t>写在最后：我的观后感</a:t>
            </a:r>
            <a:br>
              <a:rPr lang="zh-CN" altLang="en-US" sz="3200" b="0" i="0" dirty="0">
                <a:effectLst/>
                <a:latin typeface="system-ui"/>
              </a:rPr>
            </a:br>
            <a:endParaRPr lang="zh-CN" altLang="en-US" sz="3200" b="0" i="0" dirty="0">
              <a:effectLst/>
              <a:latin typeface="system-ui"/>
            </a:endParaRPr>
          </a:p>
          <a:p>
            <a:r>
              <a:rPr lang="zh-CN" altLang="en-US" dirty="0"/>
              <a:t>这是基因编辑领域的重大突破吗？也许是，目前来看我个人持保守意见。这个研究的一大意义在于确认了在三种不同的生命系统中 </a:t>
            </a:r>
            <a:r>
              <a:rPr lang="en-US" dirty="0"/>
              <a:t>RNA </a:t>
            </a:r>
            <a:r>
              <a:rPr lang="zh-CN" altLang="en-US" dirty="0"/>
              <a:t>引导的核酸内切酶系统都是存在的，这个其实也是我之前的疑问，但是显然在真核细胞中，这个系统不是用来做细胞免疫的，而更大程度上是通过原核生物的转座子转进去了。那么发现这个系统的意义在哪里？文章中指出了，这个系统也是可以用来切割人类基因组的，显示可以成为新的基因编辑系统，而且有潜在的两点好处：</a:t>
            </a:r>
            <a:r>
              <a:rPr lang="en-US" altLang="zh-CN" dirty="0"/>
              <a:t>1</a:t>
            </a:r>
            <a:r>
              <a:rPr lang="zh-CN" altLang="en-US" dirty="0"/>
              <a:t>）蛋白质更小，更有利于递送；</a:t>
            </a:r>
            <a:r>
              <a:rPr lang="en-US" altLang="zh-CN" dirty="0"/>
              <a:t>2</a:t>
            </a:r>
            <a:r>
              <a:rPr lang="zh-CN" altLang="en-US" dirty="0"/>
              <a:t>）旁系切割少，脱靶更少。但是这显然并不是目前 </a:t>
            </a:r>
            <a:r>
              <a:rPr lang="en-US" dirty="0"/>
              <a:t>CRISPR-Cas9 </a:t>
            </a:r>
            <a:r>
              <a:rPr lang="zh-CN" altLang="en-US" dirty="0"/>
              <a:t>系统最缺乏的，因为减小 </a:t>
            </a:r>
            <a:r>
              <a:rPr lang="en-US" dirty="0"/>
              <a:t>Cas9 </a:t>
            </a:r>
            <a:r>
              <a:rPr lang="zh-CN" altLang="en-US" dirty="0"/>
              <a:t>的尺寸目前已经做了很多的工作，通过蛋白质工程把 </a:t>
            </a:r>
            <a:r>
              <a:rPr lang="en-US" dirty="0"/>
              <a:t>Cas9 </a:t>
            </a:r>
            <a:r>
              <a:rPr lang="zh-CN" altLang="en-US" dirty="0"/>
              <a:t>蛋白减小，包括发现一系列小尺寸 </a:t>
            </a:r>
            <a:r>
              <a:rPr lang="en-US" dirty="0"/>
              <a:t>Cas9 </a:t>
            </a:r>
            <a:r>
              <a:rPr lang="zh-CN" altLang="en-US" dirty="0"/>
              <a:t>蛋白等。而脱靶效应通过多年的努力，包括各种</a:t>
            </a:r>
            <a:r>
              <a:rPr lang="en-US" dirty="0"/>
              <a:t>Cas9 </a:t>
            </a:r>
            <a:r>
              <a:rPr lang="zh-CN" altLang="en-US" dirty="0"/>
              <a:t>的突变体，通过优化 </a:t>
            </a:r>
            <a:r>
              <a:rPr lang="en-US" dirty="0"/>
              <a:t>sgRNA </a:t>
            </a:r>
            <a:r>
              <a:rPr lang="zh-CN" altLang="en-US" dirty="0"/>
              <a:t>的设计等都可以极大加少脱靶。而与经过多年探索和优化</a:t>
            </a:r>
            <a:r>
              <a:rPr lang="en-US" dirty="0"/>
              <a:t>Cas9 </a:t>
            </a:r>
            <a:r>
              <a:rPr lang="zh-CN" altLang="en-US" dirty="0"/>
              <a:t>系统相比，该系统的效率还是弱爆了，甚至连 </a:t>
            </a:r>
            <a:r>
              <a:rPr lang="en-US" dirty="0"/>
              <a:t>Cas9 </a:t>
            </a:r>
            <a:r>
              <a:rPr lang="zh-CN" altLang="en-US" dirty="0"/>
              <a:t>的</a:t>
            </a:r>
            <a:r>
              <a:rPr lang="en-US" dirty="0"/>
              <a:t>base editor </a:t>
            </a:r>
            <a:r>
              <a:rPr lang="zh-CN" altLang="en-US" dirty="0"/>
              <a:t>也赶不上。如果要成为下一代编辑系统，还需要更远的路要走，因为是真核中发现的系统，对真核细胞能有更好的适用性吗？有更少的免疫反应吗？说实话，我没有看到很好的应用前景。</a:t>
            </a:r>
            <a:r>
              <a:rPr lang="zh-CN" altLang="en-US" dirty="0">
                <a:effectLst/>
                <a:latin typeface="mp-quote"/>
              </a:rPr>
              <a:t>不妨留言也说说你的看法吧。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3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507</Words>
  <Application>Microsoft Macintosh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HEITI TC MEDIUM</vt:lpstr>
      <vt:lpstr>mp-quote</vt:lpstr>
      <vt:lpstr>system-ui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He,Wei</dc:creator>
  <cp:lastModifiedBy>He,Wei</cp:lastModifiedBy>
  <cp:revision>3</cp:revision>
  <dcterms:created xsi:type="dcterms:W3CDTF">2023-07-01T20:45:41Z</dcterms:created>
  <dcterms:modified xsi:type="dcterms:W3CDTF">2023-07-02T21:27:12Z</dcterms:modified>
</cp:coreProperties>
</file>